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Mon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Mono-bold.fntdata"/><Relationship Id="rId14" Type="http://schemas.openxmlformats.org/officeDocument/2006/relationships/font" Target="fonts/RobotoMono-regular.fntdata"/><Relationship Id="rId17" Type="http://schemas.openxmlformats.org/officeDocument/2006/relationships/font" Target="fonts/RobotoMono-boldItalic.fntdata"/><Relationship Id="rId16" Type="http://schemas.openxmlformats.org/officeDocument/2006/relationships/font" Target="fonts/RobotoMon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3f65d5299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3f65d5299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4a0085fd2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4a0085fd2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33f65d529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33f65d529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04d9387ff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04d9387ff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3f6dbb6c4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3f6dbb6c4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04d9387ff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04d9387ff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04d9387ffd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04d9387ffd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5.png"/><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11700" y="844100"/>
            <a:ext cx="8520600" cy="7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080">
                <a:solidFill>
                  <a:srgbClr val="000000"/>
                </a:solidFill>
                <a:latin typeface="Georgia"/>
                <a:ea typeface="Georgia"/>
                <a:cs typeface="Georgia"/>
                <a:sym typeface="Georgia"/>
              </a:rPr>
              <a:t>Cryptocurrency Price Forecasting</a:t>
            </a:r>
            <a:endParaRPr sz="4080">
              <a:solidFill>
                <a:srgbClr val="000000"/>
              </a:solidFill>
              <a:latin typeface="Georgia"/>
              <a:ea typeface="Georgia"/>
              <a:cs typeface="Georgia"/>
              <a:sym typeface="Georgia"/>
            </a:endParaRPr>
          </a:p>
          <a:p>
            <a:pPr indent="0" lvl="0" marL="0" rtl="0" algn="ctr">
              <a:spcBef>
                <a:spcPts val="0"/>
              </a:spcBef>
              <a:spcAft>
                <a:spcPts val="0"/>
              </a:spcAft>
              <a:buNone/>
            </a:pPr>
            <a:r>
              <a:rPr lang="en" sz="4080">
                <a:solidFill>
                  <a:srgbClr val="000000"/>
                </a:solidFill>
                <a:latin typeface="Georgia"/>
                <a:ea typeface="Georgia"/>
                <a:cs typeface="Georgia"/>
                <a:sym typeface="Georgia"/>
              </a:rPr>
              <a:t>Using Hybrid Models</a:t>
            </a:r>
            <a:endParaRPr sz="4080">
              <a:solidFill>
                <a:srgbClr val="000000"/>
              </a:solidFill>
              <a:latin typeface="Georgia"/>
              <a:ea typeface="Georgia"/>
              <a:cs typeface="Georgia"/>
              <a:sym typeface="Georgia"/>
            </a:endParaRPr>
          </a:p>
        </p:txBody>
      </p:sp>
      <p:pic>
        <p:nvPicPr>
          <p:cNvPr id="55" name="Google Shape;55;p13"/>
          <p:cNvPicPr preferRelativeResize="0"/>
          <p:nvPr/>
        </p:nvPicPr>
        <p:blipFill>
          <a:blip r:embed="rId3">
            <a:alphaModFix/>
          </a:blip>
          <a:stretch>
            <a:fillRect/>
          </a:stretch>
        </p:blipFill>
        <p:spPr>
          <a:xfrm>
            <a:off x="163425" y="2005525"/>
            <a:ext cx="4260299" cy="2507569"/>
          </a:xfrm>
          <a:prstGeom prst="rect">
            <a:avLst/>
          </a:prstGeom>
          <a:noFill/>
          <a:ln>
            <a:noFill/>
          </a:ln>
        </p:spPr>
      </p:pic>
      <p:pic>
        <p:nvPicPr>
          <p:cNvPr id="56" name="Google Shape;56;p13"/>
          <p:cNvPicPr preferRelativeResize="0"/>
          <p:nvPr/>
        </p:nvPicPr>
        <p:blipFill>
          <a:blip r:embed="rId4">
            <a:alphaModFix/>
          </a:blip>
          <a:stretch>
            <a:fillRect/>
          </a:stretch>
        </p:blipFill>
        <p:spPr>
          <a:xfrm>
            <a:off x="4610247" y="2005525"/>
            <a:ext cx="4457933" cy="25075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2970762" y="4197350"/>
            <a:ext cx="528393" cy="792601"/>
          </a:xfrm>
          <a:prstGeom prst="rect">
            <a:avLst/>
          </a:prstGeom>
          <a:noFill/>
          <a:ln>
            <a:noFill/>
          </a:ln>
        </p:spPr>
      </p:pic>
      <p:sp>
        <p:nvSpPr>
          <p:cNvPr id="62" name="Google Shape;62;p14"/>
          <p:cNvSpPr txBox="1"/>
          <p:nvPr/>
        </p:nvSpPr>
        <p:spPr>
          <a:xfrm>
            <a:off x="333825" y="195625"/>
            <a:ext cx="8520600" cy="7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080">
                <a:solidFill>
                  <a:schemeClr val="dk1"/>
                </a:solidFill>
                <a:latin typeface="Georgia"/>
                <a:ea typeface="Georgia"/>
                <a:cs typeface="Georgia"/>
                <a:sym typeface="Georgia"/>
              </a:rPr>
              <a:t>Our Team (Raghav.In.Budapest)</a:t>
            </a:r>
            <a:endParaRPr sz="4080">
              <a:latin typeface="Georgia"/>
              <a:ea typeface="Georgia"/>
              <a:cs typeface="Georgia"/>
              <a:sym typeface="Georgia"/>
            </a:endParaRPr>
          </a:p>
        </p:txBody>
      </p:sp>
      <p:sp>
        <p:nvSpPr>
          <p:cNvPr id="63" name="Google Shape;63;p14"/>
          <p:cNvSpPr txBox="1"/>
          <p:nvPr/>
        </p:nvSpPr>
        <p:spPr>
          <a:xfrm>
            <a:off x="3672975" y="4481850"/>
            <a:ext cx="2663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595959"/>
                </a:solidFill>
                <a:latin typeface="Georgia"/>
                <a:ea typeface="Georgia"/>
                <a:cs typeface="Georgia"/>
                <a:sym typeface="Georgia"/>
              </a:rPr>
              <a:t>Aidan Walker(Volunteer Advisor)</a:t>
            </a:r>
            <a:endParaRPr sz="1200">
              <a:solidFill>
                <a:srgbClr val="595959"/>
              </a:solidFill>
              <a:latin typeface="Georgia"/>
              <a:ea typeface="Georgia"/>
              <a:cs typeface="Georgia"/>
              <a:sym typeface="Georgia"/>
            </a:endParaRPr>
          </a:p>
        </p:txBody>
      </p:sp>
      <p:cxnSp>
        <p:nvCxnSpPr>
          <p:cNvPr id="64" name="Google Shape;64;p14"/>
          <p:cNvCxnSpPr/>
          <p:nvPr/>
        </p:nvCxnSpPr>
        <p:spPr>
          <a:xfrm>
            <a:off x="2851550" y="4481950"/>
            <a:ext cx="3256200" cy="351000"/>
          </a:xfrm>
          <a:prstGeom prst="straightConnector1">
            <a:avLst/>
          </a:prstGeom>
          <a:noFill/>
          <a:ln cap="flat" cmpd="sng" w="9525">
            <a:solidFill>
              <a:srgbClr val="FF0000"/>
            </a:solidFill>
            <a:prstDash val="solid"/>
            <a:round/>
            <a:headEnd len="med" w="med" type="none"/>
            <a:tailEnd len="med" w="med" type="none"/>
          </a:ln>
        </p:spPr>
      </p:cxnSp>
      <p:cxnSp>
        <p:nvCxnSpPr>
          <p:cNvPr id="65" name="Google Shape;65;p14"/>
          <p:cNvCxnSpPr/>
          <p:nvPr/>
        </p:nvCxnSpPr>
        <p:spPr>
          <a:xfrm flipH="1" rot="10800000">
            <a:off x="2900300" y="4488100"/>
            <a:ext cx="3158700" cy="338700"/>
          </a:xfrm>
          <a:prstGeom prst="straightConnector1">
            <a:avLst/>
          </a:prstGeom>
          <a:noFill/>
          <a:ln cap="flat" cmpd="sng" w="9525">
            <a:solidFill>
              <a:srgbClr val="FF0000"/>
            </a:solidFill>
            <a:prstDash val="solid"/>
            <a:round/>
            <a:headEnd len="med" w="med" type="none"/>
            <a:tailEnd len="med" w="med" type="none"/>
          </a:ln>
        </p:spPr>
      </p:cxnSp>
      <p:pic>
        <p:nvPicPr>
          <p:cNvPr id="66" name="Google Shape;66;p14"/>
          <p:cNvPicPr preferRelativeResize="0"/>
          <p:nvPr/>
        </p:nvPicPr>
        <p:blipFill>
          <a:blip r:embed="rId4">
            <a:alphaModFix/>
          </a:blip>
          <a:stretch>
            <a:fillRect/>
          </a:stretch>
        </p:blipFill>
        <p:spPr>
          <a:xfrm>
            <a:off x="1180483" y="1322125"/>
            <a:ext cx="1472968" cy="2209452"/>
          </a:xfrm>
          <a:prstGeom prst="rect">
            <a:avLst/>
          </a:prstGeom>
          <a:noFill/>
          <a:ln>
            <a:noFill/>
          </a:ln>
        </p:spPr>
      </p:pic>
      <p:sp>
        <p:nvSpPr>
          <p:cNvPr id="67" name="Google Shape;67;p14"/>
          <p:cNvSpPr txBox="1"/>
          <p:nvPr/>
        </p:nvSpPr>
        <p:spPr>
          <a:xfrm>
            <a:off x="3499725" y="3663875"/>
            <a:ext cx="2188800" cy="29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eorgia"/>
                <a:ea typeface="Georgia"/>
                <a:cs typeface="Georgia"/>
                <a:sym typeface="Georgia"/>
              </a:rPr>
              <a:t>Pranjal Chalise</a:t>
            </a:r>
            <a:endParaRPr sz="1800">
              <a:solidFill>
                <a:schemeClr val="dk1"/>
              </a:solidFill>
              <a:latin typeface="Georgia"/>
              <a:ea typeface="Georgia"/>
              <a:cs typeface="Georgia"/>
              <a:sym typeface="Georgia"/>
            </a:endParaRPr>
          </a:p>
        </p:txBody>
      </p:sp>
      <p:sp>
        <p:nvSpPr>
          <p:cNvPr id="68" name="Google Shape;68;p14"/>
          <p:cNvSpPr txBox="1"/>
          <p:nvPr/>
        </p:nvSpPr>
        <p:spPr>
          <a:xfrm>
            <a:off x="822563" y="3663875"/>
            <a:ext cx="2188800" cy="29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eorgia"/>
                <a:ea typeface="Georgia"/>
                <a:cs typeface="Georgia"/>
                <a:sym typeface="Georgia"/>
              </a:rPr>
              <a:t>Raghav Raj Sah</a:t>
            </a:r>
            <a:endParaRPr sz="1800">
              <a:solidFill>
                <a:schemeClr val="dk1"/>
              </a:solidFill>
              <a:latin typeface="Georgia"/>
              <a:ea typeface="Georgia"/>
              <a:cs typeface="Georgia"/>
              <a:sym typeface="Georgia"/>
            </a:endParaRPr>
          </a:p>
        </p:txBody>
      </p:sp>
      <p:sp>
        <p:nvSpPr>
          <p:cNvPr id="69" name="Google Shape;69;p14"/>
          <p:cNvSpPr txBox="1"/>
          <p:nvPr/>
        </p:nvSpPr>
        <p:spPr>
          <a:xfrm>
            <a:off x="6027288" y="3663875"/>
            <a:ext cx="2188800" cy="29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Georgia"/>
                <a:ea typeface="Georgia"/>
                <a:cs typeface="Georgia"/>
                <a:sym typeface="Georgia"/>
              </a:rPr>
              <a:t>Kaito Hikino</a:t>
            </a:r>
            <a:endParaRPr sz="1800">
              <a:solidFill>
                <a:schemeClr val="dk1"/>
              </a:solidFill>
              <a:latin typeface="Georgia"/>
              <a:ea typeface="Georgia"/>
              <a:cs typeface="Georgia"/>
              <a:sym typeface="Georgia"/>
            </a:endParaRPr>
          </a:p>
        </p:txBody>
      </p:sp>
      <p:pic>
        <p:nvPicPr>
          <p:cNvPr id="70" name="Google Shape;70;p14"/>
          <p:cNvPicPr preferRelativeResize="0"/>
          <p:nvPr/>
        </p:nvPicPr>
        <p:blipFill>
          <a:blip r:embed="rId5">
            <a:alphaModFix/>
          </a:blip>
          <a:stretch>
            <a:fillRect/>
          </a:stretch>
        </p:blipFill>
        <p:spPr>
          <a:xfrm>
            <a:off x="3813546" y="1322125"/>
            <a:ext cx="1561167" cy="2341751"/>
          </a:xfrm>
          <a:prstGeom prst="rect">
            <a:avLst/>
          </a:prstGeom>
          <a:noFill/>
          <a:ln>
            <a:noFill/>
          </a:ln>
        </p:spPr>
      </p:pic>
      <p:pic>
        <p:nvPicPr>
          <p:cNvPr id="71" name="Google Shape;71;p14"/>
          <p:cNvPicPr preferRelativeResize="0"/>
          <p:nvPr/>
        </p:nvPicPr>
        <p:blipFill>
          <a:blip r:embed="rId6">
            <a:alphaModFix/>
          </a:blip>
          <a:stretch>
            <a:fillRect/>
          </a:stretch>
        </p:blipFill>
        <p:spPr>
          <a:xfrm>
            <a:off x="6341112" y="1322125"/>
            <a:ext cx="1561175" cy="234176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idx="1" type="subTitle"/>
          </p:nvPr>
        </p:nvSpPr>
        <p:spPr>
          <a:xfrm>
            <a:off x="4572000" y="707450"/>
            <a:ext cx="4436700" cy="4118400"/>
          </a:xfrm>
          <a:prstGeom prst="rect">
            <a:avLst/>
          </a:prstGeom>
        </p:spPr>
        <p:txBody>
          <a:bodyPr anchorCtr="0" anchor="t" bIns="91425" lIns="91425" spcFirstLastPara="1" rIns="91425" wrap="square" tIns="91425">
            <a:normAutofit fontScale="92500"/>
          </a:bodyPr>
          <a:lstStyle/>
          <a:p>
            <a:pPr indent="0" lvl="0" marL="0" rtl="0" algn="ctr">
              <a:lnSpc>
                <a:spcPct val="200000"/>
              </a:lnSpc>
              <a:spcBef>
                <a:spcPts val="0"/>
              </a:spcBef>
              <a:spcAft>
                <a:spcPts val="0"/>
              </a:spcAft>
              <a:buNone/>
            </a:pPr>
            <a:r>
              <a:rPr lang="en" sz="1600">
                <a:latin typeface="Georgia"/>
                <a:ea typeface="Georgia"/>
                <a:cs typeface="Georgia"/>
                <a:sym typeface="Georgia"/>
              </a:rPr>
              <a:t>This project focuses on developing a hybrid model for predicting cryptocurrency prices, such as Bitcoin and Ethereum. Our project combines deep learning techniques (e.g., LSTM) with traditional statistical models (e.g., ARIMA, XGBoost) to forecast prices effectively. To address the high volatility of cryptocurrencies we will consider external factors like social media sentiment which influences cryptocurrency price movements.</a:t>
            </a:r>
            <a:endParaRPr sz="1600">
              <a:latin typeface="Georgia"/>
              <a:ea typeface="Georgia"/>
              <a:cs typeface="Georgia"/>
              <a:sym typeface="Georgia"/>
            </a:endParaRPr>
          </a:p>
        </p:txBody>
      </p:sp>
      <p:pic>
        <p:nvPicPr>
          <p:cNvPr id="77" name="Google Shape;77;p15"/>
          <p:cNvPicPr preferRelativeResize="0"/>
          <p:nvPr/>
        </p:nvPicPr>
        <p:blipFill>
          <a:blip r:embed="rId3">
            <a:alphaModFix/>
          </a:blip>
          <a:stretch>
            <a:fillRect/>
          </a:stretch>
        </p:blipFill>
        <p:spPr>
          <a:xfrm>
            <a:off x="165224" y="1241938"/>
            <a:ext cx="4163326" cy="2659625"/>
          </a:xfrm>
          <a:prstGeom prst="rect">
            <a:avLst/>
          </a:prstGeom>
          <a:noFill/>
          <a:ln>
            <a:noFill/>
          </a:ln>
        </p:spPr>
      </p:pic>
      <p:sp>
        <p:nvSpPr>
          <p:cNvPr id="78" name="Google Shape;78;p15"/>
          <p:cNvSpPr txBox="1"/>
          <p:nvPr>
            <p:ph idx="4294967295" type="title"/>
          </p:nvPr>
        </p:nvSpPr>
        <p:spPr>
          <a:xfrm>
            <a:off x="311700" y="1347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Our </a:t>
            </a:r>
            <a:r>
              <a:rPr lang="en">
                <a:latin typeface="Georgia"/>
                <a:ea typeface="Georgia"/>
                <a:cs typeface="Georgia"/>
                <a:sym typeface="Georgia"/>
              </a:rPr>
              <a:t>Project</a:t>
            </a:r>
            <a:endParaRPr>
              <a:latin typeface="Georgia"/>
              <a:ea typeface="Georgia"/>
              <a:cs typeface="Georgia"/>
              <a:sym typeface="Georgia"/>
            </a:endParaRPr>
          </a:p>
          <a:p>
            <a:pPr indent="0" lvl="0" marL="0" rtl="0" algn="ctr">
              <a:spcBef>
                <a:spcPts val="0"/>
              </a:spcBef>
              <a:spcAft>
                <a:spcPts val="0"/>
              </a:spcAft>
              <a:buNone/>
            </a:pPr>
            <a:r>
              <a:t/>
            </a:r>
            <a:endParaRPr>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Milestone 1 Recap</a:t>
            </a:r>
            <a:endParaRPr>
              <a:latin typeface="Georgia"/>
              <a:ea typeface="Georgia"/>
              <a:cs typeface="Georgia"/>
              <a:sym typeface="Georgia"/>
            </a:endParaRPr>
          </a:p>
          <a:p>
            <a:pPr indent="0" lvl="0" marL="0" rtl="0" algn="ctr">
              <a:spcBef>
                <a:spcPts val="0"/>
              </a:spcBef>
              <a:spcAft>
                <a:spcPts val="0"/>
              </a:spcAft>
              <a:buNone/>
            </a:pPr>
            <a:r>
              <a:t/>
            </a:r>
            <a:endParaRPr>
              <a:latin typeface="Georgia"/>
              <a:ea typeface="Georgia"/>
              <a:cs typeface="Georgia"/>
              <a:sym typeface="Georgia"/>
            </a:endParaRPr>
          </a:p>
        </p:txBody>
      </p:sp>
      <p:sp>
        <p:nvSpPr>
          <p:cNvPr id="84" name="Google Shape;84;p16"/>
          <p:cNvSpPr txBox="1"/>
          <p:nvPr/>
        </p:nvSpPr>
        <p:spPr>
          <a:xfrm>
            <a:off x="250225" y="1149200"/>
            <a:ext cx="8785800" cy="31401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
                <a:solidFill>
                  <a:schemeClr val="dk1"/>
                </a:solidFill>
                <a:latin typeface="Georgia"/>
                <a:ea typeface="Georgia"/>
                <a:cs typeface="Georgia"/>
                <a:sym typeface="Georgia"/>
              </a:rPr>
              <a:t>In Milestone 1:</a:t>
            </a:r>
            <a:endParaRPr b="1">
              <a:solidFill>
                <a:schemeClr val="dk1"/>
              </a:solidFill>
              <a:latin typeface="Georgia"/>
              <a:ea typeface="Georgia"/>
              <a:cs typeface="Georgia"/>
              <a:sym typeface="Georgia"/>
            </a:endParaRPr>
          </a:p>
          <a:p>
            <a:pPr indent="-304800" lvl="0" marL="457200" rtl="0" algn="l">
              <a:lnSpc>
                <a:spcPct val="200000"/>
              </a:lnSpc>
              <a:spcBef>
                <a:spcPts val="0"/>
              </a:spcBef>
              <a:spcAft>
                <a:spcPts val="0"/>
              </a:spcAft>
              <a:buClr>
                <a:schemeClr val="dk1"/>
              </a:buClr>
              <a:buSzPts val="1200"/>
              <a:buChar char="●"/>
            </a:pPr>
            <a:r>
              <a:rPr b="1" lang="en" sz="1200">
                <a:solidFill>
                  <a:schemeClr val="dk1"/>
                </a:solidFill>
              </a:rPr>
              <a:t>Data Preparation</a:t>
            </a:r>
            <a:r>
              <a:rPr lang="en" sz="1200">
                <a:solidFill>
                  <a:schemeClr val="dk1"/>
                </a:solidFill>
              </a:rPr>
              <a:t>: Removed outliers, handled missing values, engineered features (moving averages, RSI, etc.).</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b="1" lang="en" sz="1200">
                <a:solidFill>
                  <a:schemeClr val="dk1"/>
                </a:solidFill>
              </a:rPr>
              <a:t>Train/Test Split</a:t>
            </a:r>
            <a:r>
              <a:rPr lang="en" sz="1200">
                <a:solidFill>
                  <a:schemeClr val="dk1"/>
                </a:solidFill>
              </a:rPr>
              <a:t>: 80% for training, 20% for testing.</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b="1" lang="en" sz="1200">
                <a:solidFill>
                  <a:schemeClr val="dk1"/>
                </a:solidFill>
              </a:rPr>
              <a:t>Outcome</a:t>
            </a:r>
            <a:r>
              <a:rPr lang="en" sz="1200">
                <a:solidFill>
                  <a:schemeClr val="dk1"/>
                </a:solidFill>
              </a:rPr>
              <a:t>: A ready-to-use dataset (Bitcoin-only) with relevant technical indicators.</a:t>
            </a:r>
            <a:endParaRPr sz="1200">
              <a:solidFill>
                <a:schemeClr val="dk1"/>
              </a:solidFill>
            </a:endParaRPr>
          </a:p>
          <a:p>
            <a:pPr indent="0" lvl="0" marL="0" rtl="0" algn="l">
              <a:lnSpc>
                <a:spcPct val="200000"/>
              </a:lnSpc>
              <a:spcBef>
                <a:spcPts val="0"/>
              </a:spcBef>
              <a:spcAft>
                <a:spcPts val="0"/>
              </a:spcAft>
              <a:buNone/>
            </a:pPr>
            <a:r>
              <a:t/>
            </a:r>
            <a:endParaRPr>
              <a:solidFill>
                <a:schemeClr val="dk1"/>
              </a:solidFill>
            </a:endParaRPr>
          </a:p>
          <a:p>
            <a:pPr indent="0" lvl="0" marL="0" rtl="0" algn="l">
              <a:lnSpc>
                <a:spcPct val="200000"/>
              </a:lnSpc>
              <a:spcBef>
                <a:spcPts val="0"/>
              </a:spcBef>
              <a:spcAft>
                <a:spcPts val="0"/>
              </a:spcAft>
              <a:buNone/>
            </a:pPr>
            <a:r>
              <a:rPr b="1" lang="en">
                <a:solidFill>
                  <a:schemeClr val="dk1"/>
                </a:solidFill>
                <a:latin typeface="Georgia"/>
                <a:ea typeface="Georgia"/>
                <a:cs typeface="Georgia"/>
                <a:sym typeface="Georgia"/>
              </a:rPr>
              <a:t>Now:</a:t>
            </a:r>
            <a:endParaRPr b="1">
              <a:solidFill>
                <a:schemeClr val="dk1"/>
              </a:solidFill>
              <a:latin typeface="Georgia"/>
              <a:ea typeface="Georgia"/>
              <a:cs typeface="Georgia"/>
              <a:sym typeface="Georgia"/>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we integrate two models </a:t>
            </a:r>
            <a:r>
              <a:rPr lang="en" sz="1200">
                <a:solidFill>
                  <a:schemeClr val="dk1"/>
                </a:solidFill>
              </a:rPr>
              <a:t>(baseline + deep learning)</a:t>
            </a:r>
            <a:endParaRPr sz="1200">
              <a:solidFill>
                <a:schemeClr val="dk1"/>
              </a:solidFill>
            </a:endParaRPr>
          </a:p>
          <a:p>
            <a:pPr indent="-304800" lvl="0" marL="457200" rtl="0" algn="l">
              <a:lnSpc>
                <a:spcPct val="200000"/>
              </a:lnSpc>
              <a:spcBef>
                <a:spcPts val="0"/>
              </a:spcBef>
              <a:spcAft>
                <a:spcPts val="0"/>
              </a:spcAft>
              <a:buClr>
                <a:schemeClr val="dk1"/>
              </a:buClr>
              <a:buSzPts val="1200"/>
              <a:buChar char="●"/>
            </a:pPr>
            <a:r>
              <a:rPr lang="en" sz="1200">
                <a:solidFill>
                  <a:schemeClr val="dk1"/>
                </a:solidFill>
              </a:rPr>
              <a:t>evaluate their performance</a:t>
            </a:r>
            <a:endParaRPr sz="19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Baseline Model</a:t>
            </a:r>
            <a:endParaRPr>
              <a:latin typeface="Georgia"/>
              <a:ea typeface="Georgia"/>
              <a:cs typeface="Georgia"/>
              <a:sym typeface="Georgia"/>
            </a:endParaRPr>
          </a:p>
          <a:p>
            <a:pPr indent="0" lvl="0" marL="0" rtl="0" algn="ctr">
              <a:spcBef>
                <a:spcPts val="0"/>
              </a:spcBef>
              <a:spcAft>
                <a:spcPts val="0"/>
              </a:spcAft>
              <a:buNone/>
            </a:pPr>
            <a:r>
              <a:t/>
            </a:r>
            <a:endParaRPr>
              <a:latin typeface="Georgia"/>
              <a:ea typeface="Georgia"/>
              <a:cs typeface="Georgia"/>
              <a:sym typeface="Georgia"/>
            </a:endParaRPr>
          </a:p>
        </p:txBody>
      </p:sp>
      <p:sp>
        <p:nvSpPr>
          <p:cNvPr id="90" name="Google Shape;90;p17"/>
          <p:cNvSpPr txBox="1"/>
          <p:nvPr/>
        </p:nvSpPr>
        <p:spPr>
          <a:xfrm>
            <a:off x="311700" y="1185200"/>
            <a:ext cx="8520600" cy="421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a:solidFill>
                  <a:schemeClr val="dk1"/>
                </a:solidFill>
              </a:rPr>
              <a:t>Two Approaches:</a:t>
            </a:r>
            <a:endParaRPr b="1">
              <a:solidFill>
                <a:schemeClr val="dk1"/>
              </a:solidFill>
            </a:endParaRPr>
          </a:p>
          <a:p>
            <a:pPr indent="-304800" lvl="0" marL="457200" rtl="0" algn="l">
              <a:lnSpc>
                <a:spcPct val="115000"/>
              </a:lnSpc>
              <a:spcBef>
                <a:spcPts val="1200"/>
              </a:spcBef>
              <a:spcAft>
                <a:spcPts val="0"/>
              </a:spcAft>
              <a:buClr>
                <a:schemeClr val="dk1"/>
              </a:buClr>
              <a:buSzPts val="1200"/>
              <a:buChar char="●"/>
            </a:pPr>
            <a:r>
              <a:rPr lang="en" sz="1200">
                <a:solidFill>
                  <a:schemeClr val="dk1"/>
                </a:solidFill>
              </a:rPr>
              <a:t>Naive (Persistence) Model</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ARIMA (Classic Statistical Model)</a:t>
            </a:r>
            <a:endParaRPr sz="1200">
              <a:solidFill>
                <a:schemeClr val="dk1"/>
              </a:solidFill>
            </a:endParaRPr>
          </a:p>
          <a:p>
            <a:pPr indent="0" lvl="0" marL="0" rtl="0" algn="l">
              <a:lnSpc>
                <a:spcPct val="115000"/>
              </a:lnSpc>
              <a:spcBef>
                <a:spcPts val="1200"/>
              </a:spcBef>
              <a:spcAft>
                <a:spcPts val="0"/>
              </a:spcAft>
              <a:buNone/>
            </a:pPr>
            <a:r>
              <a:rPr b="1" lang="en">
                <a:solidFill>
                  <a:schemeClr val="dk1"/>
                </a:solidFill>
              </a:rPr>
              <a:t>Naive Approach:</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200">
                <a:solidFill>
                  <a:schemeClr val="dk1"/>
                </a:solidFill>
              </a:rPr>
              <a:t>Our baseline predicts that tomorrow’s Bitcoin price = today’s price.”</a:t>
            </a:r>
            <a:br>
              <a:rPr lang="en" sz="1100">
                <a:solidFill>
                  <a:schemeClr val="dk1"/>
                </a:solidFill>
              </a:rPr>
            </a:b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Implementation Highlights:</a:t>
            </a:r>
            <a:br>
              <a:rPr b="1" lang="en" sz="1100">
                <a:solidFill>
                  <a:schemeClr val="dk1"/>
                </a:solidFill>
              </a:rPr>
            </a:br>
            <a:endParaRPr b="1" sz="1100">
              <a:solidFill>
                <a:schemeClr val="dk1"/>
              </a:solidFill>
            </a:endParaRPr>
          </a:p>
          <a:p>
            <a:pPr indent="-304800" lvl="0" marL="457200" rtl="0" algn="l">
              <a:lnSpc>
                <a:spcPct val="115000"/>
              </a:lnSpc>
              <a:spcBef>
                <a:spcPts val="1200"/>
              </a:spcBef>
              <a:spcAft>
                <a:spcPts val="0"/>
              </a:spcAft>
              <a:buClr>
                <a:schemeClr val="dk1"/>
              </a:buClr>
              <a:buSzPts val="1200"/>
              <a:buChar char="●"/>
            </a:pPr>
            <a:r>
              <a:rPr lang="en" sz="1200">
                <a:solidFill>
                  <a:schemeClr val="dk1"/>
                </a:solidFill>
              </a:rPr>
              <a:t>Used the cleaned data from Milestone 1.</a:t>
            </a:r>
            <a:br>
              <a:rPr lang="en" sz="1200">
                <a:solidFill>
                  <a:schemeClr val="dk1"/>
                </a:solidFill>
              </a:rPr>
            </a:b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Created a new column (</a:t>
            </a:r>
            <a:r>
              <a:rPr lang="en" sz="1200">
                <a:solidFill>
                  <a:srgbClr val="188038"/>
                </a:solidFill>
                <a:latin typeface="Roboto Mono"/>
                <a:ea typeface="Roboto Mono"/>
                <a:cs typeface="Roboto Mono"/>
                <a:sym typeface="Roboto Mono"/>
              </a:rPr>
              <a:t>naive_pred</a:t>
            </a:r>
            <a:r>
              <a:rPr lang="en" sz="1200">
                <a:solidFill>
                  <a:schemeClr val="dk1"/>
                </a:solidFill>
              </a:rPr>
              <a:t>) by shifting the ‘close’ column by 1 day.</a:t>
            </a:r>
            <a:br>
              <a:rPr lang="en" sz="1200">
                <a:solidFill>
                  <a:schemeClr val="dk1"/>
                </a:solidFill>
              </a:rPr>
            </a:b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Computed error metrics (MSE, RMSE, MAE) on the test set.</a:t>
            </a:r>
            <a:endParaRPr sz="1200">
              <a:solidFill>
                <a:schemeClr val="dk1"/>
              </a:solidFill>
            </a:endParaRPr>
          </a:p>
          <a:p>
            <a:pPr indent="0" lvl="0" marL="0" rtl="0" algn="l">
              <a:spcBef>
                <a:spcPts val="1200"/>
              </a:spcBef>
              <a:spcAft>
                <a:spcPts val="0"/>
              </a:spcAft>
              <a:buNone/>
            </a:pPr>
            <a:r>
              <a:t/>
            </a:r>
            <a:endParaRPr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0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Deep Learning</a:t>
            </a:r>
            <a:r>
              <a:rPr lang="en">
                <a:latin typeface="Georgia"/>
                <a:ea typeface="Georgia"/>
                <a:cs typeface="Georgia"/>
                <a:sym typeface="Georgia"/>
              </a:rPr>
              <a:t> Model</a:t>
            </a:r>
            <a:endParaRPr>
              <a:latin typeface="Georgia"/>
              <a:ea typeface="Georgia"/>
              <a:cs typeface="Georgia"/>
              <a:sym typeface="Georgia"/>
            </a:endParaRPr>
          </a:p>
          <a:p>
            <a:pPr indent="0" lvl="0" marL="0" rtl="0" algn="ctr">
              <a:spcBef>
                <a:spcPts val="0"/>
              </a:spcBef>
              <a:spcAft>
                <a:spcPts val="0"/>
              </a:spcAft>
              <a:buNone/>
            </a:pPr>
            <a:r>
              <a:t/>
            </a:r>
            <a:endParaRPr>
              <a:latin typeface="Georgia"/>
              <a:ea typeface="Georgia"/>
              <a:cs typeface="Georgia"/>
              <a:sym typeface="Georgia"/>
            </a:endParaRPr>
          </a:p>
        </p:txBody>
      </p:sp>
      <p:sp>
        <p:nvSpPr>
          <p:cNvPr id="96" name="Google Shape;96;p18"/>
          <p:cNvSpPr txBox="1"/>
          <p:nvPr/>
        </p:nvSpPr>
        <p:spPr>
          <a:xfrm>
            <a:off x="593125" y="1288175"/>
            <a:ext cx="8100000" cy="31401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 sz="1200">
                <a:solidFill>
                  <a:schemeClr val="dk1"/>
                </a:solidFill>
              </a:rPr>
              <a:t>Naive baseline sets a performance floor (RMSE ~614).</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But it fails to account for momentum, volatility spikes, or external signals.</a:t>
            </a:r>
            <a:br>
              <a:rPr lang="en" sz="1200">
                <a:solidFill>
                  <a:schemeClr val="dk1"/>
                </a:solidFill>
              </a:rPr>
            </a:b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LSTM can (hopefully) learn those patterns to improve forecast accuracy</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b="1" lang="en" sz="1200">
                <a:solidFill>
                  <a:schemeClr val="dk1"/>
                </a:solidFill>
              </a:rPr>
              <a:t>Selected an LSTM network because:</a:t>
            </a:r>
            <a:endParaRPr b="1" sz="1200">
              <a:solidFill>
                <a:schemeClr val="dk1"/>
              </a:solidFill>
            </a:endParaRPr>
          </a:p>
          <a:p>
            <a:pPr indent="0" lvl="0" marL="0" rtl="0" algn="l">
              <a:spcBef>
                <a:spcPts val="0"/>
              </a:spcBef>
              <a:spcAft>
                <a:spcPts val="0"/>
              </a:spcAft>
              <a:buNone/>
            </a:pPr>
            <a:r>
              <a:t/>
            </a:r>
            <a:endParaRPr b="1"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well-suited for time-series data, capturing sequential patterns better than traditional feedforward networks.</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b="1" sz="1200">
              <a:solidFill>
                <a:schemeClr val="dk1"/>
              </a:solidFill>
            </a:endParaRPr>
          </a:p>
          <a:p>
            <a:pPr indent="0" lvl="0" marL="0" rtl="0" algn="l">
              <a:spcBef>
                <a:spcPts val="0"/>
              </a:spcBef>
              <a:spcAft>
                <a:spcPts val="0"/>
              </a:spcAft>
              <a:buClr>
                <a:schemeClr val="dk1"/>
              </a:buClr>
              <a:buSzPts val="1100"/>
              <a:buFont typeface="Arial"/>
              <a:buNone/>
            </a:pPr>
            <a:br>
              <a:rPr b="1" lang="en" sz="1200">
                <a:solidFill>
                  <a:schemeClr val="dk1"/>
                </a:solidFill>
              </a:rPr>
            </a:br>
            <a:endParaRPr b="1" sz="1200">
              <a:solidFill>
                <a:schemeClr val="dk1"/>
              </a:solidFill>
            </a:endParaRPr>
          </a:p>
          <a:p>
            <a:pPr indent="0" lvl="0" marL="0" rtl="0" algn="l">
              <a:spcBef>
                <a:spcPts val="0"/>
              </a:spcBef>
              <a:spcAft>
                <a:spcPts val="0"/>
              </a:spcAft>
              <a:buClr>
                <a:schemeClr val="dk1"/>
              </a:buClr>
              <a:buSzPts val="1100"/>
              <a:buFont typeface="Arial"/>
              <a:buNone/>
            </a:pPr>
            <a:br>
              <a:rPr b="1" lang="en" sz="1200">
                <a:solidFill>
                  <a:schemeClr val="dk1"/>
                </a:solidFill>
              </a:rPr>
            </a:br>
            <a:endParaRPr b="1"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0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Deep Learning Model</a:t>
            </a:r>
            <a:endParaRPr>
              <a:latin typeface="Georgia"/>
              <a:ea typeface="Georgia"/>
              <a:cs typeface="Georgia"/>
              <a:sym typeface="Georgia"/>
            </a:endParaRPr>
          </a:p>
          <a:p>
            <a:pPr indent="0" lvl="0" marL="0" rtl="0" algn="ctr">
              <a:spcBef>
                <a:spcPts val="0"/>
              </a:spcBef>
              <a:spcAft>
                <a:spcPts val="0"/>
              </a:spcAft>
              <a:buNone/>
            </a:pPr>
            <a:r>
              <a:t/>
            </a:r>
            <a:endParaRPr>
              <a:latin typeface="Georgia"/>
              <a:ea typeface="Georgia"/>
              <a:cs typeface="Georgia"/>
              <a:sym typeface="Georgia"/>
            </a:endParaRPr>
          </a:p>
        </p:txBody>
      </p:sp>
      <p:sp>
        <p:nvSpPr>
          <p:cNvPr id="102" name="Google Shape;102;p19"/>
          <p:cNvSpPr txBox="1"/>
          <p:nvPr/>
        </p:nvSpPr>
        <p:spPr>
          <a:xfrm>
            <a:off x="593125" y="1288175"/>
            <a:ext cx="81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endParaRPr>
          </a:p>
        </p:txBody>
      </p:sp>
      <p:sp>
        <p:nvSpPr>
          <p:cNvPr id="103" name="Google Shape;103;p19"/>
          <p:cNvSpPr txBox="1"/>
          <p:nvPr/>
        </p:nvSpPr>
        <p:spPr>
          <a:xfrm>
            <a:off x="-74150" y="3540200"/>
            <a:ext cx="3308400" cy="1440600"/>
          </a:xfrm>
          <a:prstGeom prst="rect">
            <a:avLst/>
          </a:prstGeom>
          <a:noFill/>
          <a:ln>
            <a:noFill/>
          </a:ln>
        </p:spPr>
        <p:txBody>
          <a:bodyPr anchorCtr="0" anchor="t" bIns="91425" lIns="91425" spcFirstLastPara="1" rIns="91425" wrap="square" tIns="91425">
            <a:spAutoFit/>
          </a:bodyPr>
          <a:lstStyle/>
          <a:p>
            <a:pPr indent="0" lvl="0" marL="914400" rtl="0" algn="l">
              <a:lnSpc>
                <a:spcPct val="115000"/>
              </a:lnSpc>
              <a:spcBef>
                <a:spcPts val="1200"/>
              </a:spcBef>
              <a:spcAft>
                <a:spcPts val="0"/>
              </a:spcAft>
              <a:buNone/>
            </a:pPr>
            <a:r>
              <a:t/>
            </a:r>
            <a:endParaRPr sz="1100">
              <a:solidFill>
                <a:schemeClr val="dk1"/>
              </a:solidFill>
            </a:endParaRPr>
          </a:p>
          <a:p>
            <a:pPr indent="0" lvl="0" marL="457200" rtl="0" algn="l">
              <a:lnSpc>
                <a:spcPct val="115000"/>
              </a:lnSpc>
              <a:spcBef>
                <a:spcPts val="1200"/>
              </a:spcBef>
              <a:spcAft>
                <a:spcPts val="0"/>
              </a:spcAft>
              <a:buNone/>
            </a:pPr>
            <a:r>
              <a:rPr b="1" lang="en" sz="1100">
                <a:solidFill>
                  <a:schemeClr val="dk1"/>
                </a:solidFill>
              </a:rPr>
              <a:t>3. Evaluation</a:t>
            </a:r>
            <a:r>
              <a:rPr lang="en" sz="1100">
                <a:solidFill>
                  <a:schemeClr val="dk1"/>
                </a:solidFill>
              </a:rPr>
              <a:t>:</a:t>
            </a:r>
            <a:endParaRPr sz="1100">
              <a:solidFill>
                <a:schemeClr val="dk1"/>
              </a:solidFill>
            </a:endParaRPr>
          </a:p>
          <a:p>
            <a:pPr indent="-298450" lvl="1" marL="914400" rtl="0" algn="l">
              <a:lnSpc>
                <a:spcPct val="115000"/>
              </a:lnSpc>
              <a:spcBef>
                <a:spcPts val="1200"/>
              </a:spcBef>
              <a:spcAft>
                <a:spcPts val="0"/>
              </a:spcAft>
              <a:buClr>
                <a:schemeClr val="dk1"/>
              </a:buClr>
              <a:buSzPts val="1100"/>
              <a:buChar char="○"/>
            </a:pPr>
            <a:r>
              <a:rPr lang="en" sz="1100">
                <a:solidFill>
                  <a:schemeClr val="dk1"/>
                </a:solidFill>
              </a:rPr>
              <a:t>Use the test sequences to get predictions from the model.</a:t>
            </a: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Calculate </a:t>
            </a:r>
            <a:r>
              <a:rPr b="1" lang="en" sz="1100">
                <a:solidFill>
                  <a:schemeClr val="dk1"/>
                </a:solidFill>
              </a:rPr>
              <a:t>MSE</a:t>
            </a:r>
            <a:r>
              <a:rPr lang="en" sz="1100">
                <a:solidFill>
                  <a:schemeClr val="dk1"/>
                </a:solidFill>
              </a:rPr>
              <a:t>, </a:t>
            </a:r>
            <a:r>
              <a:rPr b="1" lang="en" sz="1100">
                <a:solidFill>
                  <a:schemeClr val="dk1"/>
                </a:solidFill>
              </a:rPr>
              <a:t>RMSE</a:t>
            </a:r>
            <a:r>
              <a:rPr lang="en" sz="1100">
                <a:solidFill>
                  <a:schemeClr val="dk1"/>
                </a:solidFill>
              </a:rPr>
              <a:t>, and </a:t>
            </a:r>
            <a:r>
              <a:rPr b="1" lang="en" sz="1100">
                <a:solidFill>
                  <a:schemeClr val="dk1"/>
                </a:solidFill>
              </a:rPr>
              <a:t>MAE</a:t>
            </a:r>
            <a:r>
              <a:rPr lang="en" sz="1100">
                <a:solidFill>
                  <a:schemeClr val="dk1"/>
                </a:solidFill>
              </a:rPr>
              <a:t>.</a:t>
            </a:r>
            <a:endParaRPr sz="1800">
              <a:solidFill>
                <a:schemeClr val="dk2"/>
              </a:solidFill>
            </a:endParaRPr>
          </a:p>
        </p:txBody>
      </p:sp>
      <p:sp>
        <p:nvSpPr>
          <p:cNvPr id="104" name="Google Shape;104;p19"/>
          <p:cNvSpPr txBox="1"/>
          <p:nvPr/>
        </p:nvSpPr>
        <p:spPr>
          <a:xfrm>
            <a:off x="219050" y="1566175"/>
            <a:ext cx="7071300" cy="19116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Clr>
                <a:schemeClr val="dk1"/>
              </a:buClr>
              <a:buSzPts val="1100"/>
              <a:buAutoNum type="arabicPeriod"/>
            </a:pPr>
            <a:r>
              <a:rPr b="1" lang="en" sz="1100">
                <a:solidFill>
                  <a:schemeClr val="dk1"/>
                </a:solidFill>
              </a:rPr>
              <a:t>LSTM Model Definition</a:t>
            </a:r>
            <a:r>
              <a:rPr lang="en" sz="1100">
                <a:solidFill>
                  <a:schemeClr val="dk1"/>
                </a:solidFill>
              </a:rPr>
              <a:t>:</a:t>
            </a:r>
            <a:br>
              <a:rPr lang="en"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One LSTM layer with 64 units.</a:t>
            </a:r>
            <a:br>
              <a:rPr lang="en"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A </a:t>
            </a:r>
            <a:r>
              <a:rPr lang="en" sz="1100">
                <a:solidFill>
                  <a:srgbClr val="188038"/>
                </a:solidFill>
                <a:latin typeface="Roboto Mono"/>
                <a:ea typeface="Roboto Mono"/>
                <a:cs typeface="Roboto Mono"/>
                <a:sym typeface="Roboto Mono"/>
              </a:rPr>
              <a:t>Dropout</a:t>
            </a:r>
            <a:r>
              <a:rPr lang="en" sz="1100">
                <a:solidFill>
                  <a:schemeClr val="dk1"/>
                </a:solidFill>
              </a:rPr>
              <a:t> layer to help prevent overfitting.</a:t>
            </a:r>
            <a:br>
              <a:rPr lang="en" sz="1100">
                <a:solidFill>
                  <a:schemeClr val="dk1"/>
                </a:solidFill>
              </a:rPr>
            </a:br>
            <a:endParaRPr sz="1100">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sz="1100">
                <a:solidFill>
                  <a:schemeClr val="dk1"/>
                </a:solidFill>
              </a:rPr>
              <a:t>Training</a:t>
            </a:r>
            <a:r>
              <a:rPr lang="en" sz="1100">
                <a:solidFill>
                  <a:schemeClr val="dk1"/>
                </a:solidFill>
              </a:rPr>
              <a:t>:</a:t>
            </a:r>
            <a:br>
              <a:rPr lang="en" sz="1100">
                <a:solidFill>
                  <a:schemeClr val="dk1"/>
                </a:solidFill>
              </a:rPr>
            </a:br>
            <a:endParaRPr sz="1100">
              <a:solidFill>
                <a:schemeClr val="dk1"/>
              </a:solidFill>
            </a:endParaRPr>
          </a:p>
          <a:p>
            <a:pPr indent="-298450" lvl="1" marL="914400" rtl="0" algn="l">
              <a:lnSpc>
                <a:spcPct val="115000"/>
              </a:lnSpc>
              <a:spcBef>
                <a:spcPts val="0"/>
              </a:spcBef>
              <a:spcAft>
                <a:spcPts val="0"/>
              </a:spcAft>
              <a:buClr>
                <a:schemeClr val="dk1"/>
              </a:buClr>
              <a:buSzPts val="1100"/>
              <a:buChar char="○"/>
            </a:pPr>
            <a:r>
              <a:rPr lang="en" sz="1100">
                <a:solidFill>
                  <a:schemeClr val="dk1"/>
                </a:solidFill>
              </a:rPr>
              <a:t>We run for 10 epochs with a batch size of 32, using </a:t>
            </a:r>
            <a:r>
              <a:rPr lang="en" sz="1100">
                <a:solidFill>
                  <a:srgbClr val="188038"/>
                </a:solidFill>
                <a:latin typeface="Roboto Mono"/>
                <a:ea typeface="Roboto Mono"/>
                <a:cs typeface="Roboto Mono"/>
                <a:sym typeface="Roboto Mono"/>
              </a:rPr>
              <a:t>mse</a:t>
            </a:r>
            <a:r>
              <a:rPr lang="en" sz="1100">
                <a:solidFill>
                  <a:schemeClr val="dk1"/>
                </a:solidFill>
              </a:rPr>
              <a:t> as the loss function.</a:t>
            </a:r>
            <a:endParaRPr sz="1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047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Georgia"/>
                <a:ea typeface="Georgia"/>
                <a:cs typeface="Georgia"/>
                <a:sym typeface="Georgia"/>
              </a:rPr>
              <a:t>Questions??</a:t>
            </a:r>
            <a:endParaRPr>
              <a:latin typeface="Georgia"/>
              <a:ea typeface="Georgia"/>
              <a:cs typeface="Georgia"/>
              <a:sym typeface="Georgia"/>
            </a:endParaRPr>
          </a:p>
        </p:txBody>
      </p:sp>
      <p:sp>
        <p:nvSpPr>
          <p:cNvPr id="110" name="Google Shape;110;p20"/>
          <p:cNvSpPr txBox="1"/>
          <p:nvPr/>
        </p:nvSpPr>
        <p:spPr>
          <a:xfrm>
            <a:off x="593125" y="1288175"/>
            <a:ext cx="81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endParaRPr>
          </a:p>
        </p:txBody>
      </p:sp>
      <p:pic>
        <p:nvPicPr>
          <p:cNvPr id="111" name="Google Shape;111;p20"/>
          <p:cNvPicPr preferRelativeResize="0"/>
          <p:nvPr/>
        </p:nvPicPr>
        <p:blipFill rotWithShape="1">
          <a:blip r:embed="rId3">
            <a:alphaModFix/>
          </a:blip>
          <a:srcRect b="32777" l="4590" r="4143" t="7287"/>
          <a:stretch/>
        </p:blipFill>
        <p:spPr>
          <a:xfrm>
            <a:off x="2161988" y="1436475"/>
            <a:ext cx="4820025" cy="3165396"/>
          </a:xfrm>
          <a:prstGeom prst="rect">
            <a:avLst/>
          </a:prstGeom>
          <a:noFill/>
          <a:ln>
            <a:noFill/>
          </a:ln>
        </p:spPr>
      </p:pic>
      <p:sp>
        <p:nvSpPr>
          <p:cNvPr id="112" name="Google Shape;112;p20"/>
          <p:cNvSpPr txBox="1"/>
          <p:nvPr/>
        </p:nvSpPr>
        <p:spPr>
          <a:xfrm>
            <a:off x="7067950" y="2172050"/>
            <a:ext cx="648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lt1"/>
                </a:solidFill>
              </a:rPr>
              <a:t>DL</a:t>
            </a:r>
            <a:endParaRPr b="1" sz="2600">
              <a:solidFill>
                <a:schemeClr val="lt1"/>
              </a:solidFill>
            </a:endParaRPr>
          </a:p>
        </p:txBody>
      </p:sp>
      <p:sp>
        <p:nvSpPr>
          <p:cNvPr id="113" name="Google Shape;113;p20"/>
          <p:cNvSpPr txBox="1"/>
          <p:nvPr/>
        </p:nvSpPr>
        <p:spPr>
          <a:xfrm>
            <a:off x="5224350" y="2125625"/>
            <a:ext cx="180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highlight>
                  <a:srgbClr val="FFFF00"/>
                </a:highlight>
              </a:rPr>
              <a:t>DL Model (LSTM)</a:t>
            </a:r>
            <a:endParaRPr b="1">
              <a:solidFill>
                <a:schemeClr val="dk1"/>
              </a:solidFill>
              <a:highlight>
                <a:srgbClr val="FFFF00"/>
              </a:highlight>
            </a:endParaRPr>
          </a:p>
        </p:txBody>
      </p:sp>
      <p:sp>
        <p:nvSpPr>
          <p:cNvPr id="114" name="Google Shape;114;p20"/>
          <p:cNvSpPr txBox="1"/>
          <p:nvPr/>
        </p:nvSpPr>
        <p:spPr>
          <a:xfrm>
            <a:off x="2438925" y="1833175"/>
            <a:ext cx="180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highlight>
                  <a:srgbClr val="FFFF00"/>
                </a:highlight>
              </a:rPr>
              <a:t>Baseline Model</a:t>
            </a:r>
            <a:endParaRPr b="1">
              <a:solidFill>
                <a:schemeClr val="dk1"/>
              </a:solidFill>
              <a:highlight>
                <a:srgbClr val="FFFF00"/>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